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75" d="100"/>
          <a:sy n="75" d="100"/>
        </p:scale>
        <p:origin x="1181"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6.png>
</file>

<file path=ppt/media/image3.png>
</file>

<file path=ppt/media/image30.jpeg>
</file>

<file path=ppt/media/image34.jpeg>
</file>

<file path=ppt/media/image37.jpeg>
</file>

<file path=ppt/media/image4.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2877911"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Ashutosh Dattatray Kale</a:t>
            </a:r>
          </a:p>
          <a:p>
            <a:r>
              <a:rPr lang="en-US" dirty="0">
                <a:solidFill>
                  <a:schemeClr val="bg2"/>
                </a:solidFill>
                <a:latin typeface="Abadi" panose="020B0604020104020204" pitchFamily="34" charset="0"/>
                <a:ea typeface="SF Pro" pitchFamily="2" charset="0"/>
                <a:cs typeface="SF Pro" pitchFamily="2" charset="0"/>
              </a:rPr>
              <a:t>14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March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r>
              <a:rPr lang="en-US" sz="2200" dirty="0">
                <a:solidFill>
                  <a:schemeClr val="accent3">
                    <a:lumMod val="25000"/>
                  </a:schemeClr>
                </a:solidFill>
                <a:latin typeface="Abadi" panose="020B0604020104020204" pitchFamily="34" charset="0"/>
              </a:rPr>
              <a:t>The link to the notebook ishttps://github.com/11420101ashu/IBM-Data-Science-Capstone-SpaceX/blob/main/Data%20Wrangling.ip </a:t>
            </a:r>
            <a:r>
              <a:rPr lang="en-US" sz="2200" dirty="0" err="1">
                <a:solidFill>
                  <a:schemeClr val="accent3">
                    <a:lumMod val="25000"/>
                  </a:schemeClr>
                </a:solidFill>
                <a:latin typeface="Abadi" panose="020B0604020104020204" pitchFamily="34" charset="0"/>
              </a:rPr>
              <a:t>ynb</a:t>
            </a:r>
            <a:r>
              <a:rPr lang="en-US" sz="2200" dirty="0">
                <a:solidFill>
                  <a:schemeClr val="accent3">
                    <a:lumMod val="25000"/>
                  </a:schemeClr>
                </a:solidFill>
                <a:latin typeface="Abadi" panose="020B0604020104020204" pitchFamily="34" charset="0"/>
              </a:rPr>
              <a:t>.</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15450" y="1303881"/>
            <a:ext cx="9745589" cy="112077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0B763E48-F3D1-BFD0-AE6E-7ED97C35995C}"/>
              </a:ext>
            </a:extLst>
          </p:cNvPr>
          <p:cNvPicPr>
            <a:picLocks noChangeAspect="1"/>
          </p:cNvPicPr>
          <p:nvPr/>
        </p:nvPicPr>
        <p:blipFill>
          <a:blip r:embed="rId3"/>
          <a:stretch>
            <a:fillRect/>
          </a:stretch>
        </p:blipFill>
        <p:spPr>
          <a:xfrm>
            <a:off x="500026" y="2530702"/>
            <a:ext cx="4569669" cy="2488338"/>
          </a:xfrm>
          <a:prstGeom prst="rect">
            <a:avLst/>
          </a:prstGeom>
        </p:spPr>
      </p:pic>
      <p:pic>
        <p:nvPicPr>
          <p:cNvPr id="8" name="Picture 7">
            <a:extLst>
              <a:ext uri="{FF2B5EF4-FFF2-40B4-BE49-F238E27FC236}">
                <a16:creationId xmlns:a16="http://schemas.microsoft.com/office/drawing/2014/main" id="{E7FA03C1-AC11-0760-92D9-45E97C2C1F85}"/>
              </a:ext>
            </a:extLst>
          </p:cNvPr>
          <p:cNvPicPr>
            <a:picLocks noChangeAspect="1"/>
          </p:cNvPicPr>
          <p:nvPr/>
        </p:nvPicPr>
        <p:blipFill>
          <a:blip r:embed="rId4"/>
          <a:stretch>
            <a:fillRect/>
          </a:stretch>
        </p:blipFill>
        <p:spPr>
          <a:xfrm>
            <a:off x="6423451" y="2530702"/>
            <a:ext cx="4437588" cy="2504527"/>
          </a:xfrm>
          <a:prstGeom prst="rect">
            <a:avLst/>
          </a:prstGeom>
        </p:spPr>
      </p:pic>
      <p:sp>
        <p:nvSpPr>
          <p:cNvPr id="10" name="TextBox 9">
            <a:extLst>
              <a:ext uri="{FF2B5EF4-FFF2-40B4-BE49-F238E27FC236}">
                <a16:creationId xmlns:a16="http://schemas.microsoft.com/office/drawing/2014/main" id="{A611AFDF-86F9-EE39-979E-B92B90FAE602}"/>
              </a:ext>
            </a:extLst>
          </p:cNvPr>
          <p:cNvSpPr txBox="1"/>
          <p:nvPr/>
        </p:nvSpPr>
        <p:spPr>
          <a:xfrm>
            <a:off x="2377440" y="5212695"/>
            <a:ext cx="7366000" cy="646331"/>
          </a:xfrm>
          <a:prstGeom prst="rect">
            <a:avLst/>
          </a:prstGeom>
          <a:noFill/>
        </p:spPr>
        <p:txBody>
          <a:bodyPr wrap="square">
            <a:spAutoFit/>
          </a:bodyPr>
          <a:lstStyle/>
          <a:p>
            <a:r>
              <a:rPr lang="en-IN" dirty="0"/>
              <a:t>Notebook link - https://github.com/11420101ashu/IBM-Data-Science-Capstone-SpaceX/blob/main/EDA%20with%20D ata%20Visualization.ipynb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9161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marL="0" indent="0">
              <a:lnSpc>
                <a:spcPct val="100000"/>
              </a:lnSpc>
              <a:spcBef>
                <a:spcPts val="1400"/>
              </a:spcBef>
              <a:buNone/>
            </a:pPr>
            <a:r>
              <a:rPr lang="en-US" sz="1600" dirty="0">
                <a:solidFill>
                  <a:schemeClr val="accent3">
                    <a:lumMod val="25000"/>
                  </a:schemeClr>
                </a:solidFill>
                <a:latin typeface="Abadi"/>
              </a:rPr>
              <a:t>- The names of unique launch sites in the space mission.</a:t>
            </a:r>
          </a:p>
          <a:p>
            <a:pPr marL="0" indent="0">
              <a:lnSpc>
                <a:spcPct val="100000"/>
              </a:lnSpc>
              <a:spcBef>
                <a:spcPts val="1400"/>
              </a:spcBef>
              <a:buNone/>
            </a:pPr>
            <a:r>
              <a:rPr lang="en-US" sz="1600" dirty="0">
                <a:solidFill>
                  <a:schemeClr val="accent3">
                    <a:lumMod val="25000"/>
                  </a:schemeClr>
                </a:solidFill>
                <a:latin typeface="Abadi"/>
              </a:rPr>
              <a:t>- The total payload mass carried by boosters launched by NASA (CRS)</a:t>
            </a:r>
          </a:p>
          <a:p>
            <a:pPr marL="0" indent="0">
              <a:lnSpc>
                <a:spcPct val="100000"/>
              </a:lnSpc>
              <a:spcBef>
                <a:spcPts val="1400"/>
              </a:spcBef>
              <a:buNone/>
            </a:pPr>
            <a:r>
              <a:rPr lang="en-US" sz="1600" dirty="0">
                <a:solidFill>
                  <a:schemeClr val="accent3">
                    <a:lumMod val="25000"/>
                  </a:schemeClr>
                </a:solidFill>
                <a:latin typeface="Abadi"/>
              </a:rPr>
              <a:t>- The average payload mass carried by booster version F9 v1.1</a:t>
            </a:r>
          </a:p>
          <a:p>
            <a:pPr marL="0" indent="0">
              <a:lnSpc>
                <a:spcPct val="100000"/>
              </a:lnSpc>
              <a:spcBef>
                <a:spcPts val="1400"/>
              </a:spcBef>
              <a:buNone/>
            </a:pPr>
            <a:r>
              <a:rPr lang="en-US" sz="1600" dirty="0">
                <a:solidFill>
                  <a:schemeClr val="accent3">
                    <a:lumMod val="25000"/>
                  </a:schemeClr>
                </a:solidFill>
                <a:latin typeface="Abadi"/>
              </a:rPr>
              <a:t>- The total number of successful and failure mission outcomes</a:t>
            </a:r>
          </a:p>
          <a:p>
            <a:pPr marL="0" indent="0">
              <a:lnSpc>
                <a:spcPct val="100000"/>
              </a:lnSpc>
              <a:spcBef>
                <a:spcPts val="1400"/>
              </a:spcBef>
              <a:buNone/>
            </a:pPr>
            <a:r>
              <a:rPr lang="en-US" sz="1600" dirty="0">
                <a:solidFill>
                  <a:schemeClr val="accent3">
                    <a:lumMod val="25000"/>
                  </a:schemeClr>
                </a:solidFill>
                <a:latin typeface="Abadi"/>
              </a:rPr>
              <a:t>- The failed landing outcomes in drone ship, their booster version and launch site names.</a:t>
            </a:r>
          </a:p>
          <a:p>
            <a:pPr>
              <a:lnSpc>
                <a:spcPct val="100000"/>
              </a:lnSpc>
              <a:spcBef>
                <a:spcPts val="1400"/>
              </a:spcBef>
            </a:pPr>
            <a:r>
              <a:rPr lang="en-US" sz="2200" dirty="0">
                <a:solidFill>
                  <a:schemeClr val="accent3">
                    <a:lumMod val="25000"/>
                  </a:schemeClr>
                </a:solidFill>
                <a:latin typeface="Abadi"/>
              </a:rPr>
              <a:t>The link to the notebook is https://github.com/11420101ashu/IBM-Data-Science-Capstone-SpaceX/blob/main/EDA%20with%20SQL.ipynb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10000"/>
          </a:bodyPr>
          <a:lstStyle/>
          <a:p>
            <a:pPr>
              <a:lnSpc>
                <a:spcPct val="100000"/>
              </a:lnSpc>
              <a:spcBef>
                <a:spcPts val="1400"/>
              </a:spcBef>
            </a:pPr>
            <a:r>
              <a:rPr lang="en-US" dirty="0"/>
              <a:t>We marked all launch sites, and added map objects such as markers, circles, lines to mark the success or failure of launches for each site on the folium map.</a:t>
            </a:r>
          </a:p>
          <a:p>
            <a:pPr>
              <a:lnSpc>
                <a:spcPct val="100000"/>
              </a:lnSpc>
              <a:spcBef>
                <a:spcPts val="1400"/>
              </a:spcBef>
            </a:pPr>
            <a:r>
              <a:rPr lang="en-US" dirty="0"/>
              <a:t>We assigned the feature launch outcomes (failure or success) to class 0 and 1.i.e., 0 for failure, and 1 for success.</a:t>
            </a:r>
          </a:p>
          <a:p>
            <a:pPr>
              <a:lnSpc>
                <a:spcPct val="100000"/>
              </a:lnSpc>
              <a:spcBef>
                <a:spcPts val="1400"/>
              </a:spcBef>
            </a:pPr>
            <a:r>
              <a:rPr lang="en-US" dirty="0"/>
              <a:t>Using the color-labeled marker clusters, we identified which launch sites have relatively high success rate.</a:t>
            </a:r>
          </a:p>
          <a:p>
            <a:pPr>
              <a:lnSpc>
                <a:spcPct val="100000"/>
              </a:lnSpc>
              <a:spcBef>
                <a:spcPts val="1400"/>
              </a:spcBef>
            </a:pPr>
            <a:r>
              <a:rPr lang="en-US" dirty="0"/>
              <a:t>We calculated the distances between a launch site to its proximities. We answered some question for instance:</a:t>
            </a:r>
          </a:p>
          <a:p>
            <a:pPr marL="0" indent="0">
              <a:lnSpc>
                <a:spcPct val="100000"/>
              </a:lnSpc>
              <a:spcBef>
                <a:spcPts val="1400"/>
              </a:spcBef>
              <a:buNone/>
            </a:pPr>
            <a:r>
              <a:rPr lang="en-US" dirty="0"/>
              <a:t>- </a:t>
            </a:r>
            <a:r>
              <a:rPr lang="en-US" sz="2100" dirty="0"/>
              <a:t>Are launch sites near railways, highways and coastlines.</a:t>
            </a:r>
          </a:p>
          <a:p>
            <a:pPr marL="0" indent="0">
              <a:lnSpc>
                <a:spcPct val="100000"/>
              </a:lnSpc>
              <a:spcBef>
                <a:spcPts val="1400"/>
              </a:spcBef>
              <a:buNone/>
            </a:pPr>
            <a:r>
              <a:rPr lang="en-US" sz="2100" dirty="0"/>
              <a:t>- Do launch sites keep certain distance away from cities.</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https://github.com/11420101ashu/IBM-Data-Science-Capstone-SpaceX/blob/main/app.py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https://github.com/11420101ashu/IBM-Data-Science-Capstone-SpaceX/blob/main/Machine%20Learning%20Prediction.ipynb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432878"/>
            <a:ext cx="9752227" cy="104140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9C575D93-A394-AC1B-CCAC-6101C63589D5}"/>
              </a:ext>
            </a:extLst>
          </p:cNvPr>
          <p:cNvPicPr>
            <a:picLocks noChangeAspect="1"/>
          </p:cNvPicPr>
          <p:nvPr/>
        </p:nvPicPr>
        <p:blipFill>
          <a:blip r:embed="rId3"/>
          <a:stretch>
            <a:fillRect/>
          </a:stretch>
        </p:blipFill>
        <p:spPr>
          <a:xfrm>
            <a:off x="355600" y="2445654"/>
            <a:ext cx="11480799" cy="2979468"/>
          </a:xfrm>
          <a:prstGeom prst="rect">
            <a:avLst/>
          </a:prstGeom>
        </p:spPr>
      </p:pic>
      <p:sp>
        <p:nvSpPr>
          <p:cNvPr id="7" name="TextBox 6">
            <a:extLst>
              <a:ext uri="{FF2B5EF4-FFF2-40B4-BE49-F238E27FC236}">
                <a16:creationId xmlns:a16="http://schemas.microsoft.com/office/drawing/2014/main" id="{6AD40EDB-9375-0E8F-FB82-033ED28BEB02}"/>
              </a:ext>
            </a:extLst>
          </p:cNvPr>
          <p:cNvSpPr txBox="1"/>
          <p:nvPr/>
        </p:nvSpPr>
        <p:spPr>
          <a:xfrm>
            <a:off x="426720" y="5590914"/>
            <a:ext cx="10403840" cy="646331"/>
          </a:xfrm>
          <a:prstGeom prst="rect">
            <a:avLst/>
          </a:prstGeom>
          <a:noFill/>
        </p:spPr>
        <p:txBody>
          <a:bodyPr wrap="square" rtlCol="0">
            <a:spAutoFit/>
          </a:bodyPr>
          <a:lstStyle/>
          <a:p>
            <a:r>
              <a:rPr lang="en-US" dirty="0"/>
              <a:t>From the plot, we found that the larger the flight amount at a launch site, the greater the success rate at a launch site.</a:t>
            </a:r>
            <a:endParaRPr lang="en-IN" dirty="0"/>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26170" y="1469949"/>
            <a:ext cx="11350869" cy="1029043"/>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AA263280-82C7-DA72-F5FB-11B4780A036F}"/>
              </a:ext>
            </a:extLst>
          </p:cNvPr>
          <p:cNvPicPr>
            <a:picLocks noChangeAspect="1"/>
          </p:cNvPicPr>
          <p:nvPr/>
        </p:nvPicPr>
        <p:blipFill>
          <a:blip r:embed="rId3"/>
          <a:stretch>
            <a:fillRect/>
          </a:stretch>
        </p:blipFill>
        <p:spPr>
          <a:xfrm>
            <a:off x="89291" y="2498992"/>
            <a:ext cx="11877039" cy="2959340"/>
          </a:xfrm>
          <a:prstGeom prst="rect">
            <a:avLst/>
          </a:prstGeom>
        </p:spPr>
      </p:pic>
      <p:sp>
        <p:nvSpPr>
          <p:cNvPr id="7" name="TextBox 6">
            <a:extLst>
              <a:ext uri="{FF2B5EF4-FFF2-40B4-BE49-F238E27FC236}">
                <a16:creationId xmlns:a16="http://schemas.microsoft.com/office/drawing/2014/main" id="{FB412775-267C-8BCC-9A5E-B56854C6F083}"/>
              </a:ext>
            </a:extLst>
          </p:cNvPr>
          <p:cNvSpPr txBox="1"/>
          <p:nvPr/>
        </p:nvSpPr>
        <p:spPr>
          <a:xfrm>
            <a:off x="1625600" y="5557286"/>
            <a:ext cx="8606074" cy="369332"/>
          </a:xfrm>
          <a:prstGeom prst="rect">
            <a:avLst/>
          </a:prstGeom>
          <a:noFill/>
        </p:spPr>
        <p:txBody>
          <a:bodyPr wrap="none" rtlCol="0">
            <a:spAutoFit/>
          </a:bodyPr>
          <a:lstStyle/>
          <a:p>
            <a:r>
              <a:rPr lang="en-US" dirty="0"/>
              <a:t>The greater is the payload mass for launch site CCAFS SLC 40 the higher is the success rate</a:t>
            </a:r>
            <a:endParaRPr lang="en-IN" dirty="0"/>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50250" y="1436586"/>
            <a:ext cx="11421989" cy="104716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415F9B3-4C56-25C7-308C-9D4F33DE8C69}"/>
              </a:ext>
            </a:extLst>
          </p:cNvPr>
          <p:cNvPicPr>
            <a:picLocks noChangeAspect="1"/>
          </p:cNvPicPr>
          <p:nvPr/>
        </p:nvPicPr>
        <p:blipFill>
          <a:blip r:embed="rId3"/>
          <a:stretch>
            <a:fillRect/>
          </a:stretch>
        </p:blipFill>
        <p:spPr>
          <a:xfrm>
            <a:off x="548640" y="2649746"/>
            <a:ext cx="7052069" cy="3232893"/>
          </a:xfrm>
          <a:prstGeom prst="rect">
            <a:avLst/>
          </a:prstGeom>
        </p:spPr>
      </p:pic>
      <p:sp>
        <p:nvSpPr>
          <p:cNvPr id="7" name="TextBox 6">
            <a:extLst>
              <a:ext uri="{FF2B5EF4-FFF2-40B4-BE49-F238E27FC236}">
                <a16:creationId xmlns:a16="http://schemas.microsoft.com/office/drawing/2014/main" id="{532533F3-6F14-3A30-5091-2D7AF9E57B53}"/>
              </a:ext>
            </a:extLst>
          </p:cNvPr>
          <p:cNvSpPr txBox="1"/>
          <p:nvPr/>
        </p:nvSpPr>
        <p:spPr>
          <a:xfrm>
            <a:off x="7833361" y="2649746"/>
            <a:ext cx="3624612" cy="923330"/>
          </a:xfrm>
          <a:prstGeom prst="rect">
            <a:avLst/>
          </a:prstGeom>
          <a:noFill/>
        </p:spPr>
        <p:txBody>
          <a:bodyPr wrap="square" rtlCol="0">
            <a:spAutoFit/>
          </a:bodyPr>
          <a:lstStyle/>
          <a:p>
            <a:r>
              <a:rPr lang="en-US" dirty="0"/>
              <a:t>From the plot, we can see that ES-L1, GEO, HEO, SSO, VLEO had the most success rate.</a:t>
            </a:r>
            <a:endParaRPr lang="en-IN" dirty="0"/>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13605" y="1485277"/>
            <a:ext cx="10964789" cy="1110324"/>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16D3F490-B3F2-C5B8-37D2-8F14B12D019B}"/>
              </a:ext>
            </a:extLst>
          </p:cNvPr>
          <p:cNvPicPr>
            <a:picLocks noChangeAspect="1"/>
          </p:cNvPicPr>
          <p:nvPr/>
        </p:nvPicPr>
        <p:blipFill>
          <a:blip r:embed="rId3"/>
          <a:stretch>
            <a:fillRect/>
          </a:stretch>
        </p:blipFill>
        <p:spPr>
          <a:xfrm>
            <a:off x="467359" y="2595601"/>
            <a:ext cx="11257280" cy="2768409"/>
          </a:xfrm>
          <a:prstGeom prst="rect">
            <a:avLst/>
          </a:prstGeom>
        </p:spPr>
      </p:pic>
      <p:sp>
        <p:nvSpPr>
          <p:cNvPr id="7" name="TextBox 6">
            <a:extLst>
              <a:ext uri="{FF2B5EF4-FFF2-40B4-BE49-F238E27FC236}">
                <a16:creationId xmlns:a16="http://schemas.microsoft.com/office/drawing/2014/main" id="{5178DE9E-C3B2-72E0-CFCB-1EC83809FD0C}"/>
              </a:ext>
            </a:extLst>
          </p:cNvPr>
          <p:cNvSpPr txBox="1"/>
          <p:nvPr/>
        </p:nvSpPr>
        <p:spPr>
          <a:xfrm>
            <a:off x="1206532" y="5427193"/>
            <a:ext cx="7508240" cy="923330"/>
          </a:xfrm>
          <a:prstGeom prst="rect">
            <a:avLst/>
          </a:prstGeom>
          <a:noFill/>
        </p:spPr>
        <p:txBody>
          <a:bodyPr wrap="square" rtlCol="0">
            <a:spAutoFit/>
          </a:bodyPr>
          <a:lstStyle/>
          <a:p>
            <a:r>
              <a:rPr lang="en-US" dirty="0"/>
              <a:t>The plot above shows the Flight Number vs. Orbit type. We observe that in the LEO orbit, success is related to the number of flights whereas in the GTO orbit, there is no relationship between flight number and the orbit.</a:t>
            </a:r>
            <a:endParaRPr lang="en-IN" dirty="0"/>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091" y="1295400"/>
            <a:ext cx="10515600" cy="889000"/>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2242314-D903-0BE5-6FB5-AB508F220098}"/>
              </a:ext>
            </a:extLst>
          </p:cNvPr>
          <p:cNvPicPr>
            <a:picLocks noChangeAspect="1"/>
          </p:cNvPicPr>
          <p:nvPr/>
        </p:nvPicPr>
        <p:blipFill>
          <a:blip r:embed="rId3"/>
          <a:stretch>
            <a:fillRect/>
          </a:stretch>
        </p:blipFill>
        <p:spPr>
          <a:xfrm>
            <a:off x="111760" y="2306320"/>
            <a:ext cx="12080239" cy="2622552"/>
          </a:xfrm>
          <a:prstGeom prst="rect">
            <a:avLst/>
          </a:prstGeom>
        </p:spPr>
      </p:pic>
      <p:sp>
        <p:nvSpPr>
          <p:cNvPr id="7" name="TextBox 6">
            <a:extLst>
              <a:ext uri="{FF2B5EF4-FFF2-40B4-BE49-F238E27FC236}">
                <a16:creationId xmlns:a16="http://schemas.microsoft.com/office/drawing/2014/main" id="{5213AF24-F4BC-C515-FFCD-A87698394541}"/>
              </a:ext>
            </a:extLst>
          </p:cNvPr>
          <p:cNvSpPr txBox="1"/>
          <p:nvPr/>
        </p:nvSpPr>
        <p:spPr>
          <a:xfrm>
            <a:off x="648090" y="4933952"/>
            <a:ext cx="7378309" cy="646331"/>
          </a:xfrm>
          <a:prstGeom prst="rect">
            <a:avLst/>
          </a:prstGeom>
          <a:noFill/>
        </p:spPr>
        <p:txBody>
          <a:bodyPr wrap="square" rtlCol="0">
            <a:spAutoFit/>
          </a:bodyPr>
          <a:lstStyle/>
          <a:p>
            <a:r>
              <a:rPr lang="en-US" dirty="0"/>
              <a:t>We can observe that with heavy payloads, the successful landing are more for PO, LEO and ISS orbits.</a:t>
            </a:r>
            <a:endParaRPr lang="en-IN" dirty="0"/>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91921"/>
            <a:ext cx="10515600" cy="934720"/>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FE68288E-0933-5CAF-5BF1-7A7F394F5343}"/>
              </a:ext>
            </a:extLst>
          </p:cNvPr>
          <p:cNvPicPr>
            <a:picLocks noChangeAspect="1"/>
          </p:cNvPicPr>
          <p:nvPr/>
        </p:nvPicPr>
        <p:blipFill>
          <a:blip r:embed="rId3"/>
          <a:stretch>
            <a:fillRect/>
          </a:stretch>
        </p:blipFill>
        <p:spPr>
          <a:xfrm>
            <a:off x="88739" y="2326641"/>
            <a:ext cx="6500994" cy="3698932"/>
          </a:xfrm>
          <a:prstGeom prst="rect">
            <a:avLst/>
          </a:prstGeom>
        </p:spPr>
      </p:pic>
      <p:sp>
        <p:nvSpPr>
          <p:cNvPr id="7" name="TextBox 6">
            <a:extLst>
              <a:ext uri="{FF2B5EF4-FFF2-40B4-BE49-F238E27FC236}">
                <a16:creationId xmlns:a16="http://schemas.microsoft.com/office/drawing/2014/main" id="{3FD1B455-7D73-6E62-C6FA-04BF76DA4977}"/>
              </a:ext>
            </a:extLst>
          </p:cNvPr>
          <p:cNvSpPr txBox="1"/>
          <p:nvPr/>
        </p:nvSpPr>
        <p:spPr>
          <a:xfrm>
            <a:off x="7010400" y="2479040"/>
            <a:ext cx="4114801" cy="923330"/>
          </a:xfrm>
          <a:prstGeom prst="rect">
            <a:avLst/>
          </a:prstGeom>
          <a:noFill/>
        </p:spPr>
        <p:txBody>
          <a:bodyPr wrap="square" rtlCol="0">
            <a:spAutoFit/>
          </a:bodyPr>
          <a:lstStyle/>
          <a:p>
            <a:r>
              <a:rPr lang="en-US" dirty="0"/>
              <a:t>From the plot, we can observe that success rate since 2013 kept on increasing till 2020.</a:t>
            </a:r>
            <a:endParaRPr lang="en-IN" dirty="0"/>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3987"/>
            <a:ext cx="9745589" cy="102933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5604AC0-71E9-84A7-04EC-A633E6B0FD4A}"/>
              </a:ext>
            </a:extLst>
          </p:cNvPr>
          <p:cNvPicPr>
            <a:picLocks noChangeAspect="1"/>
          </p:cNvPicPr>
          <p:nvPr/>
        </p:nvPicPr>
        <p:blipFill>
          <a:blip r:embed="rId3"/>
          <a:stretch>
            <a:fillRect/>
          </a:stretch>
        </p:blipFill>
        <p:spPr>
          <a:xfrm>
            <a:off x="161273" y="2453321"/>
            <a:ext cx="6362127" cy="3572251"/>
          </a:xfrm>
          <a:prstGeom prst="rect">
            <a:avLst/>
          </a:prstGeom>
        </p:spPr>
      </p:pic>
      <p:sp>
        <p:nvSpPr>
          <p:cNvPr id="7" name="TextBox 6">
            <a:extLst>
              <a:ext uri="{FF2B5EF4-FFF2-40B4-BE49-F238E27FC236}">
                <a16:creationId xmlns:a16="http://schemas.microsoft.com/office/drawing/2014/main" id="{2A5AA884-631A-8B8F-C210-47474B48E14E}"/>
              </a:ext>
            </a:extLst>
          </p:cNvPr>
          <p:cNvSpPr txBox="1"/>
          <p:nvPr/>
        </p:nvSpPr>
        <p:spPr>
          <a:xfrm>
            <a:off x="6807200" y="2453322"/>
            <a:ext cx="4531360" cy="646331"/>
          </a:xfrm>
          <a:prstGeom prst="rect">
            <a:avLst/>
          </a:prstGeom>
          <a:noFill/>
        </p:spPr>
        <p:txBody>
          <a:bodyPr wrap="square" rtlCol="0">
            <a:spAutoFit/>
          </a:bodyPr>
          <a:lstStyle/>
          <a:p>
            <a:r>
              <a:rPr lang="en-US" dirty="0"/>
              <a:t>We used the key word DISTINCT to show only unique launch sites from the SpaceX data.</a:t>
            </a:r>
            <a:endParaRPr lang="en-IN" dirty="0"/>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45339"/>
            <a:ext cx="9745589" cy="102933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822C4DB-C5EF-4BE5-15D8-E633E23E3A53}"/>
              </a:ext>
            </a:extLst>
          </p:cNvPr>
          <p:cNvPicPr>
            <a:picLocks noChangeAspect="1"/>
          </p:cNvPicPr>
          <p:nvPr/>
        </p:nvPicPr>
        <p:blipFill>
          <a:blip r:embed="rId3"/>
          <a:stretch>
            <a:fillRect/>
          </a:stretch>
        </p:blipFill>
        <p:spPr>
          <a:xfrm>
            <a:off x="770011" y="2370474"/>
            <a:ext cx="10349632" cy="2973686"/>
          </a:xfrm>
          <a:prstGeom prst="rect">
            <a:avLst/>
          </a:prstGeom>
        </p:spPr>
      </p:pic>
      <p:sp>
        <p:nvSpPr>
          <p:cNvPr id="7" name="TextBox 6">
            <a:extLst>
              <a:ext uri="{FF2B5EF4-FFF2-40B4-BE49-F238E27FC236}">
                <a16:creationId xmlns:a16="http://schemas.microsoft.com/office/drawing/2014/main" id="{F281D8A3-AE49-84B9-CF10-603A96C39D61}"/>
              </a:ext>
            </a:extLst>
          </p:cNvPr>
          <p:cNvSpPr txBox="1"/>
          <p:nvPr/>
        </p:nvSpPr>
        <p:spPr>
          <a:xfrm>
            <a:off x="2336800" y="5498374"/>
            <a:ext cx="7874015" cy="369332"/>
          </a:xfrm>
          <a:prstGeom prst="rect">
            <a:avLst/>
          </a:prstGeom>
          <a:noFill/>
        </p:spPr>
        <p:txBody>
          <a:bodyPr wrap="none" rtlCol="0">
            <a:spAutoFit/>
          </a:bodyPr>
          <a:lstStyle/>
          <a:p>
            <a:r>
              <a:rPr lang="en-US" dirty="0"/>
              <a:t>We used the query above to display 5 records where launch sites begin with `CCA`</a:t>
            </a:r>
            <a:endParaRPr lang="en-IN" dirty="0"/>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5179"/>
            <a:ext cx="9745589" cy="103949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E756AB9C-0942-68D6-18C7-F910854A83F7}"/>
              </a:ext>
            </a:extLst>
          </p:cNvPr>
          <p:cNvPicPr>
            <a:picLocks noChangeAspect="1"/>
          </p:cNvPicPr>
          <p:nvPr/>
        </p:nvPicPr>
        <p:blipFill>
          <a:blip r:embed="rId3"/>
          <a:stretch>
            <a:fillRect/>
          </a:stretch>
        </p:blipFill>
        <p:spPr>
          <a:xfrm>
            <a:off x="311616" y="2374674"/>
            <a:ext cx="6404144" cy="3526795"/>
          </a:xfrm>
          <a:prstGeom prst="rect">
            <a:avLst/>
          </a:prstGeom>
        </p:spPr>
      </p:pic>
      <p:sp>
        <p:nvSpPr>
          <p:cNvPr id="7" name="TextBox 6">
            <a:extLst>
              <a:ext uri="{FF2B5EF4-FFF2-40B4-BE49-F238E27FC236}">
                <a16:creationId xmlns:a16="http://schemas.microsoft.com/office/drawing/2014/main" id="{5E38DA84-7C22-6740-1388-5AF7DC4B1C58}"/>
              </a:ext>
            </a:extLst>
          </p:cNvPr>
          <p:cNvSpPr txBox="1"/>
          <p:nvPr/>
        </p:nvSpPr>
        <p:spPr>
          <a:xfrm>
            <a:off x="7343171" y="2502376"/>
            <a:ext cx="2743201" cy="1477328"/>
          </a:xfrm>
          <a:prstGeom prst="rect">
            <a:avLst/>
          </a:prstGeom>
          <a:noFill/>
        </p:spPr>
        <p:txBody>
          <a:bodyPr wrap="square" rtlCol="0">
            <a:spAutoFit/>
          </a:bodyPr>
          <a:lstStyle/>
          <a:p>
            <a:r>
              <a:rPr lang="en-US" dirty="0"/>
              <a:t>We calculated the total payload carried by boosters from NASA as 45596 using the query below</a:t>
            </a:r>
            <a:endParaRPr lang="en-IN" dirty="0"/>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55499"/>
            <a:ext cx="9745589" cy="10191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94C779EC-B0FA-154B-C2C9-E2E39175D9E0}"/>
              </a:ext>
            </a:extLst>
          </p:cNvPr>
          <p:cNvPicPr>
            <a:picLocks noChangeAspect="1"/>
          </p:cNvPicPr>
          <p:nvPr/>
        </p:nvPicPr>
        <p:blipFill>
          <a:blip r:embed="rId3"/>
          <a:stretch>
            <a:fillRect/>
          </a:stretch>
        </p:blipFill>
        <p:spPr>
          <a:xfrm>
            <a:off x="340316" y="2379587"/>
            <a:ext cx="7021312" cy="2799655"/>
          </a:xfrm>
          <a:prstGeom prst="rect">
            <a:avLst/>
          </a:prstGeom>
        </p:spPr>
      </p:pic>
      <p:sp>
        <p:nvSpPr>
          <p:cNvPr id="7" name="TextBox 6">
            <a:extLst>
              <a:ext uri="{FF2B5EF4-FFF2-40B4-BE49-F238E27FC236}">
                <a16:creationId xmlns:a16="http://schemas.microsoft.com/office/drawing/2014/main" id="{8C9F0C61-F54B-1A6F-38C8-A009C946079B}"/>
              </a:ext>
            </a:extLst>
          </p:cNvPr>
          <p:cNvSpPr txBox="1"/>
          <p:nvPr/>
        </p:nvSpPr>
        <p:spPr>
          <a:xfrm>
            <a:off x="7772400" y="2479040"/>
            <a:ext cx="3048000" cy="1200329"/>
          </a:xfrm>
          <a:prstGeom prst="rect">
            <a:avLst/>
          </a:prstGeom>
          <a:noFill/>
        </p:spPr>
        <p:txBody>
          <a:bodyPr wrap="square" rtlCol="0">
            <a:spAutoFit/>
          </a:bodyPr>
          <a:lstStyle/>
          <a:p>
            <a:r>
              <a:rPr lang="en-US" dirty="0"/>
              <a:t>We calculated the average payload mass carried by booster version F9 v1.1 as 2928.4</a:t>
            </a:r>
            <a:endParaRPr lang="en-IN" dirty="0"/>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02090" y="1350328"/>
            <a:ext cx="9745589" cy="876935"/>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1B19160-AF82-2E72-6C1D-AF85F9D9EB2F}"/>
              </a:ext>
            </a:extLst>
          </p:cNvPr>
          <p:cNvPicPr>
            <a:picLocks noChangeAspect="1"/>
          </p:cNvPicPr>
          <p:nvPr/>
        </p:nvPicPr>
        <p:blipFill>
          <a:blip r:embed="rId3"/>
          <a:stretch>
            <a:fillRect/>
          </a:stretch>
        </p:blipFill>
        <p:spPr>
          <a:xfrm>
            <a:off x="140953" y="2301815"/>
            <a:ext cx="9199481" cy="3641785"/>
          </a:xfrm>
          <a:prstGeom prst="rect">
            <a:avLst/>
          </a:prstGeom>
        </p:spPr>
      </p:pic>
      <p:sp>
        <p:nvSpPr>
          <p:cNvPr id="7" name="TextBox 6">
            <a:extLst>
              <a:ext uri="{FF2B5EF4-FFF2-40B4-BE49-F238E27FC236}">
                <a16:creationId xmlns:a16="http://schemas.microsoft.com/office/drawing/2014/main" id="{CD5F79AF-DEA3-FDBF-6A9F-1CCFDB62AF05}"/>
              </a:ext>
            </a:extLst>
          </p:cNvPr>
          <p:cNvSpPr txBox="1"/>
          <p:nvPr/>
        </p:nvSpPr>
        <p:spPr>
          <a:xfrm>
            <a:off x="9657503" y="2334458"/>
            <a:ext cx="1676400" cy="2585323"/>
          </a:xfrm>
          <a:prstGeom prst="rect">
            <a:avLst/>
          </a:prstGeom>
          <a:noFill/>
        </p:spPr>
        <p:txBody>
          <a:bodyPr wrap="square" rtlCol="0">
            <a:spAutoFit/>
          </a:bodyPr>
          <a:lstStyle/>
          <a:p>
            <a:r>
              <a:rPr lang="en-US" dirty="0"/>
              <a:t>We observed that the dates of the first successful landing outcome on ground pad was 22nd December 2015</a:t>
            </a:r>
            <a:endParaRPr lang="en-IN" dirty="0"/>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1292"/>
            <a:ext cx="9745589" cy="131381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A060DDF7-FAED-0F83-2439-1A5E86A6D669}"/>
              </a:ext>
            </a:extLst>
          </p:cNvPr>
          <p:cNvPicPr>
            <a:picLocks noChangeAspect="1"/>
          </p:cNvPicPr>
          <p:nvPr/>
        </p:nvPicPr>
        <p:blipFill>
          <a:blip r:embed="rId3"/>
          <a:stretch>
            <a:fillRect/>
          </a:stretch>
        </p:blipFill>
        <p:spPr>
          <a:xfrm>
            <a:off x="303514" y="2692979"/>
            <a:ext cx="5924566" cy="4032565"/>
          </a:xfrm>
          <a:prstGeom prst="rect">
            <a:avLst/>
          </a:prstGeom>
        </p:spPr>
      </p:pic>
      <p:sp>
        <p:nvSpPr>
          <p:cNvPr id="6" name="TextBox 5">
            <a:extLst>
              <a:ext uri="{FF2B5EF4-FFF2-40B4-BE49-F238E27FC236}">
                <a16:creationId xmlns:a16="http://schemas.microsoft.com/office/drawing/2014/main" id="{9B298F15-0637-1E52-0C3B-2791A65C0BBF}"/>
              </a:ext>
            </a:extLst>
          </p:cNvPr>
          <p:cNvSpPr txBox="1"/>
          <p:nvPr/>
        </p:nvSpPr>
        <p:spPr>
          <a:xfrm>
            <a:off x="6817361" y="3215731"/>
            <a:ext cx="4126246" cy="1754326"/>
          </a:xfrm>
          <a:prstGeom prst="rect">
            <a:avLst/>
          </a:prstGeom>
          <a:noFill/>
        </p:spPr>
        <p:txBody>
          <a:bodyPr wrap="square" rtlCol="0">
            <a:spAutoFit/>
          </a:bodyPr>
          <a:lstStyle/>
          <a:p>
            <a:r>
              <a:rPr lang="en-US" dirty="0"/>
              <a:t>We used the WHERE clause to filter for boosters which have successfully landed on drone ship and applied the AND condition to determine successful landing with payload mass greater than 4000 but less than 6000</a:t>
            </a:r>
            <a:endParaRPr lang="en-IN"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1447800"/>
            <a:ext cx="10551583" cy="465908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Visualization result</a:t>
            </a:r>
          </a:p>
          <a:p>
            <a:pPr>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4361"/>
            <a:ext cx="9745589" cy="99885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07B7ACF-A13B-F1A6-2497-912CB13CE555}"/>
              </a:ext>
            </a:extLst>
          </p:cNvPr>
          <p:cNvPicPr>
            <a:picLocks noChangeAspect="1"/>
          </p:cNvPicPr>
          <p:nvPr/>
        </p:nvPicPr>
        <p:blipFill>
          <a:blip r:embed="rId3"/>
          <a:stretch>
            <a:fillRect/>
          </a:stretch>
        </p:blipFill>
        <p:spPr>
          <a:xfrm>
            <a:off x="344797" y="2278441"/>
            <a:ext cx="5100964" cy="4579559"/>
          </a:xfrm>
          <a:prstGeom prst="rect">
            <a:avLst/>
          </a:prstGeom>
        </p:spPr>
      </p:pic>
      <p:sp>
        <p:nvSpPr>
          <p:cNvPr id="7" name="TextBox 6">
            <a:extLst>
              <a:ext uri="{FF2B5EF4-FFF2-40B4-BE49-F238E27FC236}">
                <a16:creationId xmlns:a16="http://schemas.microsoft.com/office/drawing/2014/main" id="{0BE30257-F62C-C3B8-F218-C2D1084BFB7F}"/>
              </a:ext>
            </a:extLst>
          </p:cNvPr>
          <p:cNvSpPr txBox="1"/>
          <p:nvPr/>
        </p:nvSpPr>
        <p:spPr>
          <a:xfrm>
            <a:off x="6172200" y="2899261"/>
            <a:ext cx="3616960" cy="923330"/>
          </a:xfrm>
          <a:prstGeom prst="rect">
            <a:avLst/>
          </a:prstGeom>
          <a:noFill/>
        </p:spPr>
        <p:txBody>
          <a:bodyPr wrap="square" rtlCol="0">
            <a:spAutoFit/>
          </a:bodyPr>
          <a:lstStyle/>
          <a:p>
            <a:r>
              <a:rPr lang="en-US" dirty="0"/>
              <a:t>We used wildcard like ‘%’ to filter for WHERE Mission Outcome was a success or a failure.</a:t>
            </a:r>
            <a:endParaRPr lang="en-IN" dirty="0"/>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52324"/>
            <a:ext cx="9745589" cy="103949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43EC2CCC-5C5C-23D3-1F25-C225CF78FFAD}"/>
              </a:ext>
            </a:extLst>
          </p:cNvPr>
          <p:cNvPicPr>
            <a:picLocks noChangeAspect="1"/>
          </p:cNvPicPr>
          <p:nvPr/>
        </p:nvPicPr>
        <p:blipFill>
          <a:blip r:embed="rId3"/>
          <a:stretch>
            <a:fillRect/>
          </a:stretch>
        </p:blipFill>
        <p:spPr>
          <a:xfrm>
            <a:off x="111888" y="2223314"/>
            <a:ext cx="5699632" cy="4526386"/>
          </a:xfrm>
          <a:prstGeom prst="rect">
            <a:avLst/>
          </a:prstGeom>
        </p:spPr>
      </p:pic>
      <p:sp>
        <p:nvSpPr>
          <p:cNvPr id="7" name="TextBox 6">
            <a:extLst>
              <a:ext uri="{FF2B5EF4-FFF2-40B4-BE49-F238E27FC236}">
                <a16:creationId xmlns:a16="http://schemas.microsoft.com/office/drawing/2014/main" id="{B99CF4E1-75CD-1084-93FE-B341F04D0DBE}"/>
              </a:ext>
            </a:extLst>
          </p:cNvPr>
          <p:cNvSpPr txBox="1"/>
          <p:nvPr/>
        </p:nvSpPr>
        <p:spPr>
          <a:xfrm>
            <a:off x="7132320" y="2551837"/>
            <a:ext cx="2743200" cy="1754326"/>
          </a:xfrm>
          <a:prstGeom prst="rect">
            <a:avLst/>
          </a:prstGeom>
          <a:noFill/>
        </p:spPr>
        <p:txBody>
          <a:bodyPr wrap="square" rtlCol="0">
            <a:spAutoFit/>
          </a:bodyPr>
          <a:lstStyle/>
          <a:p>
            <a:r>
              <a:rPr lang="en-US" dirty="0"/>
              <a:t>We determined the booster that have carried the maximum payload using a subquery in the WHERE clause and the MAX() function.</a:t>
            </a:r>
            <a:endParaRPr lang="en-IN" dirty="0"/>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7930" y="1314041"/>
            <a:ext cx="9745589" cy="132397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B030888-7586-3E4C-FC52-7571BB33EDF2}"/>
              </a:ext>
            </a:extLst>
          </p:cNvPr>
          <p:cNvPicPr>
            <a:picLocks noChangeAspect="1"/>
          </p:cNvPicPr>
          <p:nvPr/>
        </p:nvPicPr>
        <p:blipFill>
          <a:blip r:embed="rId3"/>
          <a:stretch>
            <a:fillRect/>
          </a:stretch>
        </p:blipFill>
        <p:spPr>
          <a:xfrm>
            <a:off x="477520" y="2845278"/>
            <a:ext cx="10891520" cy="2295681"/>
          </a:xfrm>
          <a:prstGeom prst="rect">
            <a:avLst/>
          </a:prstGeom>
        </p:spPr>
      </p:pic>
      <p:sp>
        <p:nvSpPr>
          <p:cNvPr id="7" name="TextBox 6">
            <a:extLst>
              <a:ext uri="{FF2B5EF4-FFF2-40B4-BE49-F238E27FC236}">
                <a16:creationId xmlns:a16="http://schemas.microsoft.com/office/drawing/2014/main" id="{5704B5FF-28C0-BFDE-187D-070FD869146F}"/>
              </a:ext>
            </a:extLst>
          </p:cNvPr>
          <p:cNvSpPr txBox="1"/>
          <p:nvPr/>
        </p:nvSpPr>
        <p:spPr>
          <a:xfrm>
            <a:off x="1270000" y="5303062"/>
            <a:ext cx="7701280" cy="923330"/>
          </a:xfrm>
          <a:prstGeom prst="rect">
            <a:avLst/>
          </a:prstGeom>
          <a:noFill/>
        </p:spPr>
        <p:txBody>
          <a:bodyPr wrap="square" rtlCol="0">
            <a:spAutoFit/>
          </a:bodyPr>
          <a:lstStyle/>
          <a:p>
            <a:r>
              <a:rPr lang="en-US" dirty="0"/>
              <a:t>We used a combinations of the WHERE clause, LIKE, AND, and BETWEEN conditions to filter for failed landing outcomes in drone ship, their booster versions, and launch site names for year 2015</a:t>
            </a:r>
            <a:endParaRPr lang="en-IN" dirty="0"/>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54490" y="1303881"/>
            <a:ext cx="9745589" cy="160337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18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A475D7F9-A5D2-0609-4B52-8F82583C794D}"/>
              </a:ext>
            </a:extLst>
          </p:cNvPr>
          <p:cNvPicPr>
            <a:picLocks noChangeAspect="1"/>
          </p:cNvPicPr>
          <p:nvPr/>
        </p:nvPicPr>
        <p:blipFill>
          <a:blip r:embed="rId3"/>
          <a:stretch>
            <a:fillRect/>
          </a:stretch>
        </p:blipFill>
        <p:spPr>
          <a:xfrm>
            <a:off x="174263" y="2522595"/>
            <a:ext cx="6104617" cy="4236330"/>
          </a:xfrm>
          <a:prstGeom prst="rect">
            <a:avLst/>
          </a:prstGeom>
        </p:spPr>
      </p:pic>
      <p:sp>
        <p:nvSpPr>
          <p:cNvPr id="7" name="TextBox 6">
            <a:extLst>
              <a:ext uri="{FF2B5EF4-FFF2-40B4-BE49-F238E27FC236}">
                <a16:creationId xmlns:a16="http://schemas.microsoft.com/office/drawing/2014/main" id="{4B836A4D-5BB1-AE13-61A9-DBCBDCF2EF5B}"/>
              </a:ext>
            </a:extLst>
          </p:cNvPr>
          <p:cNvSpPr txBox="1"/>
          <p:nvPr/>
        </p:nvSpPr>
        <p:spPr>
          <a:xfrm>
            <a:off x="7061200" y="2636355"/>
            <a:ext cx="3545840" cy="3139321"/>
          </a:xfrm>
          <a:prstGeom prst="rect">
            <a:avLst/>
          </a:prstGeom>
          <a:noFill/>
        </p:spPr>
        <p:txBody>
          <a:bodyPr wrap="square" rtlCol="0">
            <a:spAutoFit/>
          </a:bodyPr>
          <a:lstStyle/>
          <a:p>
            <a:r>
              <a:rPr lang="en-US" dirty="0"/>
              <a:t>• We selected Landing outcomes and the COUNT of landing outcomes from the data and used the WHERE clause to filter for landing outcomes BETWEEN 2010-06-04 to 2010-03-20.</a:t>
            </a:r>
          </a:p>
          <a:p>
            <a:r>
              <a:rPr lang="en-US" dirty="0"/>
              <a:t>• We applied the GROUP BY clause to group the landing outcomes and the ORDER BY clause to order the grouped landing outcome in descending order.</a:t>
            </a:r>
            <a:endParaRPr lang="en-IN"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a:t>
            </a:r>
          </a:p>
        </p:txBody>
      </p:sp>
      <p:pic>
        <p:nvPicPr>
          <p:cNvPr id="6" name="Picture 5">
            <a:extLst>
              <a:ext uri="{FF2B5EF4-FFF2-40B4-BE49-F238E27FC236}">
                <a16:creationId xmlns:a16="http://schemas.microsoft.com/office/drawing/2014/main" id="{988D7B2F-B0BA-19FE-286B-D8FC416BB0AE}"/>
              </a:ext>
            </a:extLst>
          </p:cNvPr>
          <p:cNvPicPr>
            <a:picLocks noChangeAspect="1"/>
          </p:cNvPicPr>
          <p:nvPr/>
        </p:nvPicPr>
        <p:blipFill>
          <a:blip r:embed="rId3"/>
          <a:stretch>
            <a:fillRect/>
          </a:stretch>
        </p:blipFill>
        <p:spPr>
          <a:xfrm>
            <a:off x="121920" y="1463039"/>
            <a:ext cx="11795760" cy="456253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4" name="Picture 3">
            <a:extLst>
              <a:ext uri="{FF2B5EF4-FFF2-40B4-BE49-F238E27FC236}">
                <a16:creationId xmlns:a16="http://schemas.microsoft.com/office/drawing/2014/main" id="{910DC1CF-EE0A-BBA8-B8E0-93009512C2EC}"/>
              </a:ext>
            </a:extLst>
          </p:cNvPr>
          <p:cNvPicPr>
            <a:picLocks noChangeAspect="1"/>
          </p:cNvPicPr>
          <p:nvPr/>
        </p:nvPicPr>
        <p:blipFill>
          <a:blip r:embed="rId3"/>
          <a:stretch>
            <a:fillRect/>
          </a:stretch>
        </p:blipFill>
        <p:spPr>
          <a:xfrm>
            <a:off x="0" y="1463040"/>
            <a:ext cx="12192000" cy="456253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Picture 3">
            <a:extLst>
              <a:ext uri="{FF2B5EF4-FFF2-40B4-BE49-F238E27FC236}">
                <a16:creationId xmlns:a16="http://schemas.microsoft.com/office/drawing/2014/main" id="{E7709325-503C-45CE-169B-8907732D303C}"/>
              </a:ext>
            </a:extLst>
          </p:cNvPr>
          <p:cNvPicPr>
            <a:picLocks noChangeAspect="1"/>
          </p:cNvPicPr>
          <p:nvPr/>
        </p:nvPicPr>
        <p:blipFill>
          <a:blip r:embed="rId3"/>
          <a:stretch>
            <a:fillRect/>
          </a:stretch>
        </p:blipFill>
        <p:spPr>
          <a:xfrm>
            <a:off x="155358" y="1479046"/>
            <a:ext cx="11904562" cy="447471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4" name="Picture 3">
            <a:extLst>
              <a:ext uri="{FF2B5EF4-FFF2-40B4-BE49-F238E27FC236}">
                <a16:creationId xmlns:a16="http://schemas.microsoft.com/office/drawing/2014/main" id="{315B69BD-726F-006C-1627-00A98E2763F8}"/>
              </a:ext>
            </a:extLst>
          </p:cNvPr>
          <p:cNvPicPr>
            <a:picLocks noChangeAspect="1"/>
          </p:cNvPicPr>
          <p:nvPr/>
        </p:nvPicPr>
        <p:blipFill>
          <a:blip r:embed="rId3"/>
          <a:stretch>
            <a:fillRect/>
          </a:stretch>
        </p:blipFill>
        <p:spPr>
          <a:xfrm>
            <a:off x="152400" y="1452880"/>
            <a:ext cx="11856720" cy="457269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4028" y="1491343"/>
            <a:ext cx="10624153" cy="45342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1) What factors determine if the rocket will land successfully?</a:t>
            </a:r>
          </a:p>
          <a:p>
            <a:pPr marL="0" indent="0">
              <a:spcBef>
                <a:spcPts val="1400"/>
              </a:spcBef>
              <a:buNone/>
            </a:pPr>
            <a:r>
              <a:rPr lang="en-US" sz="1800" dirty="0">
                <a:solidFill>
                  <a:schemeClr val="accent3">
                    <a:lumMod val="25000"/>
                  </a:schemeClr>
                </a:solidFill>
                <a:latin typeface="Abadi" panose="020B0604020104020204" pitchFamily="34" charset="0"/>
              </a:rPr>
              <a:t>	2) The interaction amongst various features that determine the success rate of a successful 		landing.</a:t>
            </a:r>
          </a:p>
          <a:p>
            <a:pPr marL="0" indent="0">
              <a:spcBef>
                <a:spcPts val="1400"/>
              </a:spcBef>
              <a:buNone/>
            </a:pPr>
            <a:r>
              <a:rPr lang="en-US" sz="1800" dirty="0">
                <a:solidFill>
                  <a:schemeClr val="accent3">
                    <a:lumMod val="25000"/>
                  </a:schemeClr>
                </a:solidFill>
                <a:latin typeface="Abadi" panose="020B0604020104020204" pitchFamily="34" charset="0"/>
              </a:rPr>
              <a:t>	3) 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4" name="Picture 3">
            <a:extLst>
              <a:ext uri="{FF2B5EF4-FFF2-40B4-BE49-F238E27FC236}">
                <a16:creationId xmlns:a16="http://schemas.microsoft.com/office/drawing/2014/main" id="{908155C5-0810-B6F9-A34F-BABABD2F4694}"/>
              </a:ext>
            </a:extLst>
          </p:cNvPr>
          <p:cNvPicPr>
            <a:picLocks noChangeAspect="1"/>
          </p:cNvPicPr>
          <p:nvPr/>
        </p:nvPicPr>
        <p:blipFill>
          <a:blip r:embed="rId3"/>
          <a:stretch>
            <a:fillRect/>
          </a:stretch>
        </p:blipFill>
        <p:spPr>
          <a:xfrm>
            <a:off x="203200" y="1432560"/>
            <a:ext cx="11805920" cy="450088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of Payload vs Launch Outcome for all sites, with different payload selected in the range slider</a:t>
            </a:r>
          </a:p>
        </p:txBody>
      </p:sp>
      <p:pic>
        <p:nvPicPr>
          <p:cNvPr id="4" name="Picture 3">
            <a:extLst>
              <a:ext uri="{FF2B5EF4-FFF2-40B4-BE49-F238E27FC236}">
                <a16:creationId xmlns:a16="http://schemas.microsoft.com/office/drawing/2014/main" id="{7083D3FD-BCD8-8D63-1C67-7306982F4BAD}"/>
              </a:ext>
            </a:extLst>
          </p:cNvPr>
          <p:cNvPicPr>
            <a:picLocks noChangeAspect="1"/>
          </p:cNvPicPr>
          <p:nvPr/>
        </p:nvPicPr>
        <p:blipFill>
          <a:blip r:embed="rId3"/>
          <a:stretch>
            <a:fillRect/>
          </a:stretch>
        </p:blipFill>
        <p:spPr>
          <a:xfrm>
            <a:off x="518160" y="1473200"/>
            <a:ext cx="11369040" cy="455237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97648" y="1391234"/>
            <a:ext cx="10687962" cy="95572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71CC4256-4DC5-E4E3-686D-1235EAF2666D}"/>
              </a:ext>
            </a:extLst>
          </p:cNvPr>
          <p:cNvPicPr>
            <a:picLocks noChangeAspect="1"/>
          </p:cNvPicPr>
          <p:nvPr/>
        </p:nvPicPr>
        <p:blipFill>
          <a:blip r:embed="rId3"/>
          <a:stretch>
            <a:fillRect/>
          </a:stretch>
        </p:blipFill>
        <p:spPr>
          <a:xfrm>
            <a:off x="365760" y="2346960"/>
            <a:ext cx="11582399" cy="3464560"/>
          </a:xfrm>
          <a:prstGeom prst="rect">
            <a:avLst/>
          </a:prstGeom>
        </p:spPr>
      </p:pic>
      <p:sp>
        <p:nvSpPr>
          <p:cNvPr id="6" name="TextBox 5">
            <a:extLst>
              <a:ext uri="{FF2B5EF4-FFF2-40B4-BE49-F238E27FC236}">
                <a16:creationId xmlns:a16="http://schemas.microsoft.com/office/drawing/2014/main" id="{70FA5061-2B1F-3CCF-BD8E-AD8D2C49B168}"/>
              </a:ext>
            </a:extLst>
          </p:cNvPr>
          <p:cNvSpPr txBox="1"/>
          <p:nvPr/>
        </p:nvSpPr>
        <p:spPr>
          <a:xfrm>
            <a:off x="2311919" y="6057879"/>
            <a:ext cx="7568162" cy="369332"/>
          </a:xfrm>
          <a:prstGeom prst="rect">
            <a:avLst/>
          </a:prstGeom>
          <a:noFill/>
        </p:spPr>
        <p:txBody>
          <a:bodyPr wrap="none" rtlCol="0">
            <a:spAutoFit/>
          </a:bodyPr>
          <a:lstStyle/>
          <a:p>
            <a:r>
              <a:rPr lang="en-US" dirty="0"/>
              <a:t>The decision tree classifier is the model with the highest classification accuracy</a:t>
            </a:r>
            <a:endParaRPr lang="en-IN" dirty="0"/>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26170" y="1325880"/>
            <a:ext cx="11035909" cy="54904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9567B052-D925-791E-376B-15CA672C4CE4}"/>
              </a:ext>
            </a:extLst>
          </p:cNvPr>
          <p:cNvPicPr>
            <a:picLocks noChangeAspect="1"/>
          </p:cNvPicPr>
          <p:nvPr/>
        </p:nvPicPr>
        <p:blipFill>
          <a:blip r:embed="rId3"/>
          <a:stretch>
            <a:fillRect/>
          </a:stretch>
        </p:blipFill>
        <p:spPr>
          <a:xfrm>
            <a:off x="0" y="1873203"/>
            <a:ext cx="6949440" cy="4955879"/>
          </a:xfrm>
          <a:prstGeom prst="rect">
            <a:avLst/>
          </a:prstGeom>
        </p:spPr>
      </p:pic>
      <p:sp>
        <p:nvSpPr>
          <p:cNvPr id="6" name="TextBox 5">
            <a:extLst>
              <a:ext uri="{FF2B5EF4-FFF2-40B4-BE49-F238E27FC236}">
                <a16:creationId xmlns:a16="http://schemas.microsoft.com/office/drawing/2014/main" id="{D70F55EB-8CCF-F4D8-4860-92D26F53E909}"/>
              </a:ext>
            </a:extLst>
          </p:cNvPr>
          <p:cNvSpPr txBox="1"/>
          <p:nvPr/>
        </p:nvSpPr>
        <p:spPr>
          <a:xfrm>
            <a:off x="7792721" y="2171550"/>
            <a:ext cx="2743200" cy="2862322"/>
          </a:xfrm>
          <a:prstGeom prst="rect">
            <a:avLst/>
          </a:prstGeom>
          <a:noFill/>
        </p:spPr>
        <p:txBody>
          <a:bodyPr wrap="square" rtlCol="0">
            <a:spAutoFit/>
          </a:bodyPr>
          <a:lstStyle/>
          <a:p>
            <a:r>
              <a:rPr lang="en-US" dirty="0"/>
              <a:t>The confusion matrix for the decision tree classifier shows that the classifier can distinguish between the different classes. The major problem is the false positives .i.e., unsuccessful landing marked as successful landing by the classifier.</a:t>
            </a:r>
            <a:endParaRPr lang="en-IN" dirty="0"/>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41614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56657"/>
            <a:ext cx="10515600" cy="4620306"/>
          </a:xfrm>
          <a:prstGeom prst="rect">
            <a:avLst/>
          </a:prstGeom>
        </p:spPr>
        <p:txBody>
          <a:bodyPr/>
          <a:lstStyle/>
          <a:p>
            <a:pPr>
              <a:lnSpc>
                <a:spcPct val="100000"/>
              </a:lnSpc>
              <a:spcBef>
                <a:spcPts val="1400"/>
              </a:spcBef>
            </a:pPr>
            <a:r>
              <a:rPr lang="en-US" sz="2400" dirty="0">
                <a:solidFill>
                  <a:schemeClr val="accent3">
                    <a:lumMod val="25000"/>
                  </a:schemeClr>
                </a:solidFill>
                <a:latin typeface="Abadi" panose="020B0604020104020204" pitchFamily="34" charset="0"/>
              </a:rPr>
              <a:t>The data was collected using various methods</a:t>
            </a:r>
          </a:p>
          <a:p>
            <a:pPr>
              <a:lnSpc>
                <a:spcPct val="100000"/>
              </a:lnSpc>
              <a:spcBef>
                <a:spcPts val="1400"/>
              </a:spcBef>
              <a:buFontTx/>
              <a:buChar char="-"/>
            </a:pPr>
            <a:r>
              <a:rPr lang="en-US" sz="2000" dirty="0">
                <a:solidFill>
                  <a:schemeClr val="accent3">
                    <a:lumMod val="25000"/>
                  </a:schemeClr>
                </a:solidFill>
                <a:latin typeface="Abadi" panose="020B0604020104020204" pitchFamily="34" charset="0"/>
              </a:rPr>
              <a:t>Data collection was done using get request to the SpaceX API.</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 Next, we decoded the response content as a Json using .</a:t>
            </a:r>
            <a:r>
              <a:rPr lang="en-US" sz="2000" dirty="0" err="1">
                <a:solidFill>
                  <a:schemeClr val="accent3">
                    <a:lumMod val="25000"/>
                  </a:schemeClr>
                </a:solidFill>
                <a:latin typeface="Abadi" panose="020B0604020104020204" pitchFamily="34" charset="0"/>
              </a:rPr>
              <a:t>json</a:t>
            </a:r>
            <a:r>
              <a:rPr lang="en-US" sz="2000" dirty="0">
                <a:solidFill>
                  <a:schemeClr val="accent3">
                    <a:lumMod val="25000"/>
                  </a:schemeClr>
                </a:solidFill>
                <a:latin typeface="Abadi" panose="020B0604020104020204" pitchFamily="34" charset="0"/>
              </a:rPr>
              <a:t>() function call and turn it into a pandas </a:t>
            </a:r>
            <a:r>
              <a:rPr lang="en-US" sz="2000" dirty="0" err="1">
                <a:solidFill>
                  <a:schemeClr val="accent3">
                    <a:lumMod val="25000"/>
                  </a:schemeClr>
                </a:solidFill>
                <a:latin typeface="Abadi" panose="020B0604020104020204" pitchFamily="34" charset="0"/>
              </a:rPr>
              <a:t>dataframe</a:t>
            </a:r>
            <a:r>
              <a:rPr lang="en-US" sz="2000" dirty="0">
                <a:solidFill>
                  <a:schemeClr val="accent3">
                    <a:lumMod val="25000"/>
                  </a:schemeClr>
                </a:solidFill>
                <a:latin typeface="Abadi" panose="020B0604020104020204" pitchFamily="34" charset="0"/>
              </a:rPr>
              <a:t> using .</a:t>
            </a:r>
            <a:r>
              <a:rPr lang="en-US" sz="2000" dirty="0" err="1">
                <a:solidFill>
                  <a:schemeClr val="accent3">
                    <a:lumMod val="25000"/>
                  </a:schemeClr>
                </a:solidFill>
                <a:latin typeface="Abadi" panose="020B0604020104020204" pitchFamily="34" charset="0"/>
              </a:rPr>
              <a:t>json_normalize</a:t>
            </a:r>
            <a:r>
              <a:rPr lang="en-US" sz="20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 We then cleaned the data, checked for missing values and fill in missing values where necessary.</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 In addition, we performed web scraping from Wikipedia for Falcon 9 launch records with </a:t>
            </a:r>
            <a:r>
              <a:rPr lang="en-US" sz="2000" dirty="0" err="1">
                <a:solidFill>
                  <a:schemeClr val="accent3">
                    <a:lumMod val="25000"/>
                  </a:schemeClr>
                </a:solidFill>
                <a:latin typeface="Abadi" panose="020B0604020104020204" pitchFamily="34" charset="0"/>
              </a:rPr>
              <a:t>BeautifulSoup</a:t>
            </a:r>
            <a:r>
              <a:rPr lang="en-US" sz="20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 The objective was to extract the launch records as HTML table, parse the table and convert it to a pandas </a:t>
            </a:r>
            <a:r>
              <a:rPr lang="en-US" sz="2000" dirty="0" err="1">
                <a:solidFill>
                  <a:schemeClr val="accent3">
                    <a:lumMod val="25000"/>
                  </a:schemeClr>
                </a:solidFill>
                <a:latin typeface="Abadi" panose="020B0604020104020204" pitchFamily="34" charset="0"/>
              </a:rPr>
              <a:t>dataframe</a:t>
            </a:r>
            <a:r>
              <a:rPr lang="en-US" sz="2000" dirty="0">
                <a:solidFill>
                  <a:schemeClr val="accent3">
                    <a:lumMod val="25000"/>
                  </a:schemeClr>
                </a:solidFill>
                <a:latin typeface="Abadi" panose="020B0604020104020204" pitchFamily="34" charset="0"/>
              </a:rPr>
              <a:t> for future analysis.</a:t>
            </a:r>
            <a:endParaRPr lang="en-US" sz="24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https://github.com/11420101ashu/IBM-Data-Science-Capstone-SpaceX/blob/main/Data%20Collect ion%20API.ipynb</a:t>
            </a: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1077EE06-0C17-C46C-8D77-8F382B63EA17}"/>
              </a:ext>
            </a:extLst>
          </p:cNvPr>
          <p:cNvPicPr>
            <a:picLocks noChangeAspect="1"/>
          </p:cNvPicPr>
          <p:nvPr/>
        </p:nvPicPr>
        <p:blipFill>
          <a:blip r:embed="rId3"/>
          <a:stretch>
            <a:fillRect/>
          </a:stretch>
        </p:blipFill>
        <p:spPr>
          <a:xfrm>
            <a:off x="5910262" y="1800224"/>
            <a:ext cx="5461000" cy="422592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03739"/>
            <a:ext cx="3932238" cy="492347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 link:</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https://github.com/11420101ashu/IBM-Data-Science-Capstone-SpaceX/blob/main/Data%20Collect ion%20with%20Web%20Scraping .</a:t>
            </a:r>
            <a:r>
              <a:rPr lang="en-US" sz="2200" dirty="0" err="1">
                <a:solidFill>
                  <a:schemeClr val="accent3">
                    <a:lumMod val="25000"/>
                  </a:schemeClr>
                </a:solidFill>
                <a:latin typeface="Abadi" panose="020B0604020104020204" pitchFamily="34" charset="0"/>
              </a:rPr>
              <a:t>ipynb</a:t>
            </a:r>
            <a:r>
              <a:rPr lang="en-US" sz="22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pic>
        <p:nvPicPr>
          <p:cNvPr id="7" name="Picture 6">
            <a:extLst>
              <a:ext uri="{FF2B5EF4-FFF2-40B4-BE49-F238E27FC236}">
                <a16:creationId xmlns:a16="http://schemas.microsoft.com/office/drawing/2014/main" id="{9D307B6E-C17F-CFC3-A57D-6D3B22521A3A}"/>
              </a:ext>
            </a:extLst>
          </p:cNvPr>
          <p:cNvPicPr>
            <a:picLocks noChangeAspect="1"/>
          </p:cNvPicPr>
          <p:nvPr/>
        </p:nvPicPr>
        <p:blipFill>
          <a:blip r:embed="rId3"/>
          <a:stretch>
            <a:fillRect/>
          </a:stretch>
        </p:blipFill>
        <p:spPr>
          <a:xfrm>
            <a:off x="5910262" y="1792288"/>
            <a:ext cx="5509411" cy="4206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130</TotalTime>
  <Words>2188</Words>
  <Application>Microsoft Office PowerPoint</Application>
  <PresentationFormat>Widescreen</PresentationFormat>
  <Paragraphs>231</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Ashutosh Kale</cp:lastModifiedBy>
  <cp:revision>201</cp:revision>
  <dcterms:created xsi:type="dcterms:W3CDTF">2021-04-29T18:58:34Z</dcterms:created>
  <dcterms:modified xsi:type="dcterms:W3CDTF">2025-03-14T06:23:37Z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